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9"/>
  </p:notesMasterIdLst>
  <p:sldIdLst>
    <p:sldId id="256" r:id="rId2"/>
    <p:sldId id="262" r:id="rId3"/>
    <p:sldId id="261" r:id="rId4"/>
    <p:sldId id="260" r:id="rId5"/>
    <p:sldId id="264" r:id="rId6"/>
    <p:sldId id="266" r:id="rId7"/>
    <p:sldId id="267"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1E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514B59-8DD6-CA37-4E33-302B8F79C520}" v="658" dt="2020-07-29T03:53:26.508"/>
    <p1510:client id="{6AFC47F4-750F-45C1-ACF7-E92EDD549AC5}" v="2" dt="2020-07-29T03:56:02.717"/>
    <p1510:client id="{746DEE7C-79EF-0DFE-FB72-28A3C1AA294B}" v="28" dt="2020-07-29T04:00:47.4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2" autoAdjust="0"/>
    <p:restoredTop sz="94249" autoAdjust="0"/>
  </p:normalViewPr>
  <p:slideViewPr>
    <p:cSldViewPr snapToGrid="0">
      <p:cViewPr varScale="1">
        <p:scale>
          <a:sx n="68" d="100"/>
          <a:sy n="68" d="100"/>
        </p:scale>
        <p:origin x="61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4839F4-FE2F-467F-AF74-44C92EFB2802}" type="datetimeFigureOut">
              <a:rPr lang="en-US" smtClean="0"/>
              <a:t>7/30/2020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241EA-12A3-48AC-AD3D-6078F9FD6B95}" type="slidenum">
              <a:rPr lang="en-US" smtClean="0"/>
              <a:t>‹#›</a:t>
            </a:fld>
            <a:endParaRPr lang="en-US" dirty="0"/>
          </a:p>
        </p:txBody>
      </p:sp>
    </p:spTree>
    <p:extLst>
      <p:ext uri="{BB962C8B-B14F-4D97-AF65-F5344CB8AC3E}">
        <p14:creationId xmlns:p14="http://schemas.microsoft.com/office/powerpoint/2010/main" val="4190040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4E241EA-12A3-48AC-AD3D-6078F9FD6B95}" type="slidenum">
              <a:rPr lang="en-US" smtClean="0"/>
              <a:t>1</a:t>
            </a:fld>
            <a:endParaRPr lang="en-US" dirty="0"/>
          </a:p>
        </p:txBody>
      </p:sp>
    </p:spTree>
    <p:extLst>
      <p:ext uri="{BB962C8B-B14F-4D97-AF65-F5344CB8AC3E}">
        <p14:creationId xmlns:p14="http://schemas.microsoft.com/office/powerpoint/2010/main" val="4172062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E241EA-12A3-48AC-AD3D-6078F9FD6B95}" type="slidenum">
              <a:rPr lang="en-US" smtClean="0"/>
              <a:t>2</a:t>
            </a:fld>
            <a:endParaRPr lang="en-US" dirty="0"/>
          </a:p>
        </p:txBody>
      </p:sp>
    </p:spTree>
    <p:extLst>
      <p:ext uri="{BB962C8B-B14F-4D97-AF65-F5344CB8AC3E}">
        <p14:creationId xmlns:p14="http://schemas.microsoft.com/office/powerpoint/2010/main" val="373658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96DFF08F-DC6B-4601-B491-B0F83F6DD2DA}" type="datetimeFigureOut">
              <a:rPr lang="en-US" smtClean="0"/>
              <a:t>7/30/2020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06715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96DFF08F-DC6B-4601-B491-B0F83F6DD2DA}" type="datetimeFigureOut">
              <a:rPr lang="en-US" smtClean="0"/>
              <a:t>7/30/2020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16953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7/30/2020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10489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96DFF08F-DC6B-4601-B491-B0F83F6DD2DA}" type="datetimeFigureOut">
              <a:rPr lang="en-US" smtClean="0"/>
              <a:t>7/30/2020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66398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7/30/2020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33831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96DFF08F-DC6B-4601-B491-B0F83F6DD2DA}" type="datetimeFigureOut">
              <a:rPr lang="en-US" smtClean="0"/>
              <a:pPr/>
              <a:t>7/30/2020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78128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96DFF08F-DC6B-4601-B491-B0F83F6DD2DA}" type="datetimeFigureOut">
              <a:rPr lang="en-US" smtClean="0"/>
              <a:t>7/30/2020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9696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96DFF08F-DC6B-4601-B491-B0F83F6DD2DA}" type="datetimeFigureOut">
              <a:rPr lang="en-US" smtClean="0"/>
              <a:t>7/30/2020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66968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7/30/2020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75952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 name="Date Placeholder 2"/>
          <p:cNvSpPr>
            <a:spLocks noGrp="1"/>
          </p:cNvSpPr>
          <p:nvPr>
            <p:ph type="dt" sz="half" idx="10"/>
          </p:nvPr>
        </p:nvSpPr>
        <p:spPr/>
        <p:txBody>
          <a:bodyPr/>
          <a:lstStyle/>
          <a:p>
            <a:fld id="{96DFF08F-DC6B-4601-B491-B0F83F6DD2DA}" type="datetimeFigureOut">
              <a:rPr lang="en-US" smtClean="0"/>
              <a:t>7/30/2020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2649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96DFF08F-DC6B-4601-B491-B0F83F6DD2DA}" type="datetimeFigureOut">
              <a:rPr lang="en-US" smtClean="0"/>
              <a:t>7/30/2020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836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7/30/2020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01805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96DFF08F-DC6B-4601-B491-B0F83F6DD2DA}" type="datetimeFigureOut">
              <a:rPr lang="en-US" smtClean="0"/>
              <a:pPr/>
              <a:t>7/30/2020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0675722"/>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74" r:id="rId7"/>
    <p:sldLayoutId id="2147483769" r:id="rId8"/>
    <p:sldLayoutId id="2147483770" r:id="rId9"/>
    <p:sldLayoutId id="2147483771" r:id="rId10"/>
    <p:sldLayoutId id="2147483772" r:id="rId11"/>
    <p:sldLayoutId id="2147483773" r:id="rId12"/>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2FD689C-B9B2-4324-A986-258908B0356C}"/>
              </a:ext>
            </a:extLst>
          </p:cNvPr>
          <p:cNvSpPr/>
          <p:nvPr/>
        </p:nvSpPr>
        <p:spPr>
          <a:xfrm>
            <a:off x="0" y="0"/>
            <a:ext cx="12192000" cy="6858000"/>
          </a:xfrm>
          <a:prstGeom prst="rect">
            <a:avLst/>
          </a:prstGeom>
          <a:solidFill>
            <a:srgbClr val="241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11" descr="A picture containing drawing&#10;&#10;Description automatically generated">
            <a:extLst>
              <a:ext uri="{FF2B5EF4-FFF2-40B4-BE49-F238E27FC236}">
                <a16:creationId xmlns:a16="http://schemas.microsoft.com/office/drawing/2014/main" id="{DD8CCFDA-56C3-4299-BB22-B381DD7A9844}"/>
              </a:ext>
            </a:extLst>
          </p:cNvPr>
          <p:cNvPicPr>
            <a:picLocks noChangeAspect="1"/>
          </p:cNvPicPr>
          <p:nvPr/>
        </p:nvPicPr>
        <p:blipFill>
          <a:blip r:embed="rId3"/>
          <a:stretch>
            <a:fillRect/>
          </a:stretch>
        </p:blipFill>
        <p:spPr>
          <a:xfrm>
            <a:off x="2422057" y="598198"/>
            <a:ext cx="7347885" cy="4116842"/>
          </a:xfrm>
          <a:prstGeom prst="rect">
            <a:avLst/>
          </a:prstGeom>
        </p:spPr>
      </p:pic>
      <p:sp>
        <p:nvSpPr>
          <p:cNvPr id="5" name="Content Placeholder 2">
            <a:extLst>
              <a:ext uri="{FF2B5EF4-FFF2-40B4-BE49-F238E27FC236}">
                <a16:creationId xmlns:a16="http://schemas.microsoft.com/office/drawing/2014/main" id="{88731869-3D96-46B7-8212-1C990C8E724F}"/>
              </a:ext>
            </a:extLst>
          </p:cNvPr>
          <p:cNvSpPr txBox="1">
            <a:spLocks/>
          </p:cNvSpPr>
          <p:nvPr/>
        </p:nvSpPr>
        <p:spPr>
          <a:xfrm>
            <a:off x="3254296" y="4393082"/>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500" i="1" dirty="0">
                <a:solidFill>
                  <a:schemeClr val="bg1"/>
                </a:solidFill>
                <a:latin typeface="Impact" panose="020B0806030902050204" pitchFamily="34" charset="0"/>
                <a:cs typeface="Arial"/>
              </a:rPr>
              <a:t>Big Data – Group #8</a:t>
            </a:r>
          </a:p>
        </p:txBody>
      </p:sp>
      <p:sp>
        <p:nvSpPr>
          <p:cNvPr id="12" name="Content Placeholder 2">
            <a:extLst>
              <a:ext uri="{FF2B5EF4-FFF2-40B4-BE49-F238E27FC236}">
                <a16:creationId xmlns:a16="http://schemas.microsoft.com/office/drawing/2014/main" id="{F289393D-01A3-4C96-8CD9-052BD13FE6FE}"/>
              </a:ext>
            </a:extLst>
          </p:cNvPr>
          <p:cNvSpPr txBox="1">
            <a:spLocks/>
          </p:cNvSpPr>
          <p:nvPr/>
        </p:nvSpPr>
        <p:spPr>
          <a:xfrm>
            <a:off x="662063" y="5327123"/>
            <a:ext cx="10867869" cy="32195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ctr">
              <a:buNone/>
            </a:pPr>
            <a:r>
              <a:rPr lang="en-US" sz="1400" dirty="0">
                <a:solidFill>
                  <a:schemeClr val="bg1"/>
                </a:solidFill>
                <a:latin typeface="Grotesque Light" panose="020B0304020202020204" pitchFamily="34" charset="0"/>
              </a:rPr>
              <a:t>Akhil Akkiraju, Akshata Bodhankar, David Kassin, Karthik Mahanth Kattula, Behab Patnaik, Fatima Wali, and Esther Banegas Mejia</a:t>
            </a:r>
          </a:p>
        </p:txBody>
      </p:sp>
      <p:sp>
        <p:nvSpPr>
          <p:cNvPr id="2" name="Rectangle 1">
            <a:extLst>
              <a:ext uri="{FF2B5EF4-FFF2-40B4-BE49-F238E27FC236}">
                <a16:creationId xmlns:a16="http://schemas.microsoft.com/office/drawing/2014/main" id="{3B4D9A28-7572-4CE5-9077-0751CCDA30BE}"/>
              </a:ext>
            </a:extLst>
          </p:cNvPr>
          <p:cNvSpPr/>
          <p:nvPr/>
        </p:nvSpPr>
        <p:spPr>
          <a:xfrm>
            <a:off x="3048000" y="3083859"/>
            <a:ext cx="6257365" cy="510988"/>
          </a:xfrm>
          <a:prstGeom prst="rect">
            <a:avLst/>
          </a:prstGeom>
          <a:solidFill>
            <a:srgbClr val="241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C6C6BFB-75FA-47E4-B5E3-007D6B457FFB}"/>
              </a:ext>
            </a:extLst>
          </p:cNvPr>
          <p:cNvSpPr txBox="1"/>
          <p:nvPr/>
        </p:nvSpPr>
        <p:spPr>
          <a:xfrm>
            <a:off x="3442447" y="3200400"/>
            <a:ext cx="5387788" cy="430887"/>
          </a:xfrm>
          <a:prstGeom prst="rect">
            <a:avLst/>
          </a:prstGeom>
          <a:noFill/>
        </p:spPr>
        <p:txBody>
          <a:bodyPr wrap="square" rtlCol="0">
            <a:spAutoFit/>
          </a:bodyPr>
          <a:lstStyle/>
          <a:p>
            <a:pPr algn="ctr"/>
            <a:r>
              <a:rPr lang="en-US" sz="2200" i="1" dirty="0">
                <a:solidFill>
                  <a:schemeClr val="bg1"/>
                </a:solidFill>
                <a:latin typeface="Segoe UI" panose="020B0502040204020203" pitchFamily="34" charset="0"/>
                <a:cs typeface="Segoe UI" panose="020B0502040204020203" pitchFamily="34" charset="0"/>
              </a:rPr>
              <a:t>Az National Trucking</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A close up of a truck&#10;&#10;Description automatically generated">
            <a:extLst>
              <a:ext uri="{FF2B5EF4-FFF2-40B4-BE49-F238E27FC236}">
                <a16:creationId xmlns:a16="http://schemas.microsoft.com/office/drawing/2014/main" id="{37FC6A22-FAA4-4CF0-8360-254A02B0949C}"/>
              </a:ext>
            </a:extLst>
          </p:cNvPr>
          <p:cNvPicPr>
            <a:picLocks noChangeAspect="1"/>
          </p:cNvPicPr>
          <p:nvPr/>
        </p:nvPicPr>
        <p:blipFill>
          <a:blip r:embed="rId3">
            <a:alphaModFix amt="5000"/>
          </a:blip>
          <a:stretch>
            <a:fillRect/>
          </a:stretch>
        </p:blipFill>
        <p:spPr>
          <a:xfrm>
            <a:off x="6759262" y="580927"/>
            <a:ext cx="6613900" cy="5473888"/>
          </a:xfrm>
          <a:prstGeom prst="rect">
            <a:avLst/>
          </a:prstGeom>
        </p:spPr>
      </p:pic>
      <p:sp>
        <p:nvSpPr>
          <p:cNvPr id="2" name="Title 1">
            <a:extLst>
              <a:ext uri="{FF2B5EF4-FFF2-40B4-BE49-F238E27FC236}">
                <a16:creationId xmlns:a16="http://schemas.microsoft.com/office/drawing/2014/main" id="{CF35B4A8-9845-488F-98B4-0EC8664120F1}"/>
              </a:ext>
            </a:extLst>
          </p:cNvPr>
          <p:cNvSpPr>
            <a:spLocks noGrp="1"/>
          </p:cNvSpPr>
          <p:nvPr>
            <p:ph type="title"/>
          </p:nvPr>
        </p:nvSpPr>
        <p:spPr/>
        <p:txBody>
          <a:bodyPr/>
          <a:lstStyle/>
          <a:p>
            <a:r>
              <a:rPr lang="en-US" b="1" i="1" dirty="0">
                <a:latin typeface="Arial" panose="020B0604020202020204" pitchFamily="34" charset="0"/>
                <a:cs typeface="Arial" panose="020B0604020202020204" pitchFamily="34" charset="0"/>
              </a:rPr>
              <a:t>Problem Statement &amp; Objective</a:t>
            </a:r>
          </a:p>
        </p:txBody>
      </p:sp>
      <p:sp>
        <p:nvSpPr>
          <p:cNvPr id="3" name="Text Placeholder 2">
            <a:extLst>
              <a:ext uri="{FF2B5EF4-FFF2-40B4-BE49-F238E27FC236}">
                <a16:creationId xmlns:a16="http://schemas.microsoft.com/office/drawing/2014/main" id="{D9BE8F21-013C-4121-9010-33CDBE8E21A4}"/>
              </a:ext>
            </a:extLst>
          </p:cNvPr>
          <p:cNvSpPr>
            <a:spLocks noGrp="1"/>
          </p:cNvSpPr>
          <p:nvPr>
            <p:ph type="body" idx="1"/>
          </p:nvPr>
        </p:nvSpPr>
        <p:spPr/>
        <p:txBody>
          <a:bodyPr/>
          <a:lstStyle/>
          <a:p>
            <a:r>
              <a:rPr lang="en-US" dirty="0"/>
              <a:t>Problem statement</a:t>
            </a:r>
          </a:p>
        </p:txBody>
      </p:sp>
      <p:sp>
        <p:nvSpPr>
          <p:cNvPr id="5" name="Text Placeholder 4">
            <a:extLst>
              <a:ext uri="{FF2B5EF4-FFF2-40B4-BE49-F238E27FC236}">
                <a16:creationId xmlns:a16="http://schemas.microsoft.com/office/drawing/2014/main" id="{5E51C13C-D2B6-44A9-9D5F-DE16C4AD56DF}"/>
              </a:ext>
            </a:extLst>
          </p:cNvPr>
          <p:cNvSpPr>
            <a:spLocks noGrp="1"/>
          </p:cNvSpPr>
          <p:nvPr>
            <p:ph type="body" sz="quarter" idx="3"/>
          </p:nvPr>
        </p:nvSpPr>
        <p:spPr>
          <a:xfrm>
            <a:off x="5118653" y="3317871"/>
            <a:ext cx="6264414" cy="685800"/>
          </a:xfrm>
        </p:spPr>
        <p:txBody>
          <a:bodyPr/>
          <a:lstStyle/>
          <a:p>
            <a:r>
              <a:rPr lang="en-US" dirty="0"/>
              <a:t>objective</a:t>
            </a:r>
          </a:p>
        </p:txBody>
      </p:sp>
      <p:sp>
        <p:nvSpPr>
          <p:cNvPr id="6" name="Content Placeholder 5">
            <a:extLst>
              <a:ext uri="{FF2B5EF4-FFF2-40B4-BE49-F238E27FC236}">
                <a16:creationId xmlns:a16="http://schemas.microsoft.com/office/drawing/2014/main" id="{EBB9323C-B72C-4BF7-BE5E-855153F818B7}"/>
              </a:ext>
            </a:extLst>
          </p:cNvPr>
          <p:cNvSpPr>
            <a:spLocks noGrp="1"/>
          </p:cNvSpPr>
          <p:nvPr>
            <p:ph sz="quarter" idx="4"/>
          </p:nvPr>
        </p:nvSpPr>
        <p:spPr>
          <a:xfrm>
            <a:off x="5117479" y="1419213"/>
            <a:ext cx="6265588" cy="1704060"/>
          </a:xfrm>
        </p:spPr>
        <p:txBody>
          <a:bodyPr vert="horz" lIns="91440" tIns="45720" rIns="91440" bIns="45720" rtlCol="0" anchor="t">
            <a:normAutofit lnSpcReduction="10000"/>
          </a:bodyPr>
          <a:lstStyle/>
          <a:p>
            <a:r>
              <a:rPr lang="en-US" dirty="0"/>
              <a:t>ANT has noticed an increase of unsafe drivers in the fleet who are not following rules and regulations. The company is afraid this could present insurance risks and other repercussions that can negatively impact the organization.</a:t>
            </a:r>
          </a:p>
        </p:txBody>
      </p:sp>
      <p:sp>
        <p:nvSpPr>
          <p:cNvPr id="4" name="Content Placeholder 3">
            <a:extLst>
              <a:ext uri="{FF2B5EF4-FFF2-40B4-BE49-F238E27FC236}">
                <a16:creationId xmlns:a16="http://schemas.microsoft.com/office/drawing/2014/main" id="{FA1F6708-AF50-400F-B8C4-76F334024E13}"/>
              </a:ext>
            </a:extLst>
          </p:cNvPr>
          <p:cNvSpPr>
            <a:spLocks noGrp="1"/>
          </p:cNvSpPr>
          <p:nvPr>
            <p:ph sz="half" idx="2"/>
          </p:nvPr>
        </p:nvSpPr>
        <p:spPr>
          <a:xfrm>
            <a:off x="5117479" y="3891202"/>
            <a:ext cx="6264350" cy="2358211"/>
          </a:xfrm>
        </p:spPr>
        <p:txBody>
          <a:bodyPr vert="horz" lIns="91440" tIns="45720" rIns="91440" bIns="45720" rtlCol="0" anchor="t">
            <a:normAutofit lnSpcReduction="10000"/>
          </a:bodyPr>
          <a:lstStyle/>
          <a:p>
            <a:r>
              <a:rPr lang="en-US" dirty="0">
                <a:ea typeface="+mn-lt"/>
                <a:cs typeface="+mn-lt"/>
              </a:rPr>
              <a:t>ANT has identified number of events/total miles as a </a:t>
            </a:r>
            <a:r>
              <a:rPr lang="en-US" dirty="0" err="1">
                <a:ea typeface="+mn-lt"/>
                <a:cs typeface="+mn-lt"/>
              </a:rPr>
              <a:t>riskfactor</a:t>
            </a:r>
            <a:r>
              <a:rPr lang="en-US" dirty="0">
                <a:ea typeface="+mn-lt"/>
                <a:cs typeface="+mn-lt"/>
              </a:rPr>
              <a:t> with a threshold of seven. Management is required to identify those drivers who are not following rules and regulations of the corporation.</a:t>
            </a:r>
            <a:endParaRPr lang="en-US" dirty="0"/>
          </a:p>
        </p:txBody>
      </p:sp>
    </p:spTree>
    <p:extLst>
      <p:ext uri="{BB962C8B-B14F-4D97-AF65-F5344CB8AC3E}">
        <p14:creationId xmlns:p14="http://schemas.microsoft.com/office/powerpoint/2010/main" val="1497760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truck&#10;&#10;Description automatically generated">
            <a:extLst>
              <a:ext uri="{FF2B5EF4-FFF2-40B4-BE49-F238E27FC236}">
                <a16:creationId xmlns:a16="http://schemas.microsoft.com/office/drawing/2014/main" id="{01B37D3F-392B-4571-A2E6-F2DC7E134AE1}"/>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928548" y="4078893"/>
            <a:ext cx="13486844" cy="2718442"/>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2875944" y="239143"/>
            <a:ext cx="6454489"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350472"/>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Analysis Workflow Diagram</a:t>
            </a:r>
          </a:p>
        </p:txBody>
      </p:sp>
      <p:sp>
        <p:nvSpPr>
          <p:cNvPr id="19" name="Flowchart: Terminator 18">
            <a:extLst>
              <a:ext uri="{FF2B5EF4-FFF2-40B4-BE49-F238E27FC236}">
                <a16:creationId xmlns:a16="http://schemas.microsoft.com/office/drawing/2014/main" id="{912C196E-64D7-4658-837B-B7DDF1B459CE}"/>
              </a:ext>
            </a:extLst>
          </p:cNvPr>
          <p:cNvSpPr/>
          <p:nvPr/>
        </p:nvSpPr>
        <p:spPr>
          <a:xfrm>
            <a:off x="1905000" y="1318847"/>
            <a:ext cx="2133600" cy="646331"/>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Moving csv files into Image/VM</a:t>
            </a:r>
          </a:p>
        </p:txBody>
      </p:sp>
      <p:sp>
        <p:nvSpPr>
          <p:cNvPr id="21" name="Flowchart: Process 20">
            <a:extLst>
              <a:ext uri="{FF2B5EF4-FFF2-40B4-BE49-F238E27FC236}">
                <a16:creationId xmlns:a16="http://schemas.microsoft.com/office/drawing/2014/main" id="{2C67B686-C1B3-4742-877C-CDA333E80314}"/>
              </a:ext>
            </a:extLst>
          </p:cNvPr>
          <p:cNvSpPr/>
          <p:nvPr/>
        </p:nvSpPr>
        <p:spPr>
          <a:xfrm>
            <a:off x="1828800" y="2120276"/>
            <a:ext cx="2362200" cy="71055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Data into HDFS</a:t>
            </a:r>
          </a:p>
        </p:txBody>
      </p:sp>
      <p:sp>
        <p:nvSpPr>
          <p:cNvPr id="22" name="Flowchart: Process 21">
            <a:extLst>
              <a:ext uri="{FF2B5EF4-FFF2-40B4-BE49-F238E27FC236}">
                <a16:creationId xmlns:a16="http://schemas.microsoft.com/office/drawing/2014/main" id="{55364DE5-2744-4EF6-9760-8ACCBC5EC590}"/>
              </a:ext>
            </a:extLst>
          </p:cNvPr>
          <p:cNvSpPr/>
          <p:nvPr/>
        </p:nvSpPr>
        <p:spPr>
          <a:xfrm>
            <a:off x="1812526" y="2979680"/>
            <a:ext cx="2362200" cy="71055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HIVE tables for csv files</a:t>
            </a:r>
          </a:p>
        </p:txBody>
      </p:sp>
      <p:sp>
        <p:nvSpPr>
          <p:cNvPr id="29" name="Flowchart: Process 28">
            <a:extLst>
              <a:ext uri="{FF2B5EF4-FFF2-40B4-BE49-F238E27FC236}">
                <a16:creationId xmlns:a16="http://schemas.microsoft.com/office/drawing/2014/main" id="{9C03560D-2E52-4147-9924-E32565517908}"/>
              </a:ext>
            </a:extLst>
          </p:cNvPr>
          <p:cNvSpPr/>
          <p:nvPr/>
        </p:nvSpPr>
        <p:spPr>
          <a:xfrm>
            <a:off x="1812526" y="3830786"/>
            <a:ext cx="2362200" cy="71909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 data from HDFS to HIVE tables</a:t>
            </a:r>
          </a:p>
        </p:txBody>
      </p:sp>
      <p:sp>
        <p:nvSpPr>
          <p:cNvPr id="30" name="Flowchart: Terminator 29">
            <a:extLst>
              <a:ext uri="{FF2B5EF4-FFF2-40B4-BE49-F238E27FC236}">
                <a16:creationId xmlns:a16="http://schemas.microsoft.com/office/drawing/2014/main" id="{C17D5347-93AD-430E-8513-3F4075E64C9D}"/>
              </a:ext>
            </a:extLst>
          </p:cNvPr>
          <p:cNvSpPr/>
          <p:nvPr/>
        </p:nvSpPr>
        <p:spPr>
          <a:xfrm>
            <a:off x="1917578" y="5634448"/>
            <a:ext cx="2133600" cy="650998"/>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Tableau Integration</a:t>
            </a:r>
          </a:p>
        </p:txBody>
      </p:sp>
      <p:cxnSp>
        <p:nvCxnSpPr>
          <p:cNvPr id="32" name="Straight Arrow Connector 31">
            <a:extLst>
              <a:ext uri="{FF2B5EF4-FFF2-40B4-BE49-F238E27FC236}">
                <a16:creationId xmlns:a16="http://schemas.microsoft.com/office/drawing/2014/main" id="{314B2C03-1BCA-48E1-A461-AB93D9CD4BA8}"/>
              </a:ext>
            </a:extLst>
          </p:cNvPr>
          <p:cNvCxnSpPr>
            <a:cxnSpLocks/>
          </p:cNvCxnSpPr>
          <p:nvPr/>
        </p:nvCxnSpPr>
        <p:spPr>
          <a:xfrm>
            <a:off x="4421080" y="1387649"/>
            <a:ext cx="11720" cy="48977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9621134-46EE-48C2-8078-DDD608D7ACC9}"/>
              </a:ext>
            </a:extLst>
          </p:cNvPr>
          <p:cNvCxnSpPr/>
          <p:nvPr/>
        </p:nvCxnSpPr>
        <p:spPr>
          <a:xfrm>
            <a:off x="4421080" y="1642012"/>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6C826D6-066C-458B-8453-7A4903AE05BA}"/>
              </a:ext>
            </a:extLst>
          </p:cNvPr>
          <p:cNvCxnSpPr/>
          <p:nvPr/>
        </p:nvCxnSpPr>
        <p:spPr>
          <a:xfrm>
            <a:off x="4421080" y="2495748"/>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7CFF752-16EB-4CEE-99F7-18E0A4D4D460}"/>
              </a:ext>
            </a:extLst>
          </p:cNvPr>
          <p:cNvCxnSpPr/>
          <p:nvPr/>
        </p:nvCxnSpPr>
        <p:spPr>
          <a:xfrm>
            <a:off x="4421080" y="3344361"/>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09EAD87-D6C3-4664-897D-38A6BD4B011C}"/>
              </a:ext>
            </a:extLst>
          </p:cNvPr>
          <p:cNvCxnSpPr/>
          <p:nvPr/>
        </p:nvCxnSpPr>
        <p:spPr>
          <a:xfrm>
            <a:off x="4421080" y="4158639"/>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791E6A0D-CD39-45B2-A268-160C1E64517D}"/>
              </a:ext>
            </a:extLst>
          </p:cNvPr>
          <p:cNvCxnSpPr/>
          <p:nvPr/>
        </p:nvCxnSpPr>
        <p:spPr>
          <a:xfrm>
            <a:off x="4421080" y="5998292"/>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60620234-B525-4E34-87F0-1D83D9FB915C}"/>
              </a:ext>
            </a:extLst>
          </p:cNvPr>
          <p:cNvSpPr txBox="1"/>
          <p:nvPr/>
        </p:nvSpPr>
        <p:spPr>
          <a:xfrm>
            <a:off x="5959890" y="1441627"/>
            <a:ext cx="3844025" cy="461665"/>
          </a:xfrm>
          <a:prstGeom prst="rect">
            <a:avLst/>
          </a:prstGeom>
          <a:noFill/>
        </p:spPr>
        <p:txBody>
          <a:bodyPr wrap="square" rtlCol="0">
            <a:spAutoFit/>
          </a:bodyPr>
          <a:lstStyle/>
          <a:p>
            <a:r>
              <a:rPr lang="en-US" sz="1200" dirty="0"/>
              <a:t>Move files to Cloudera VM using  scp command(Local System(Laptop) to VM )</a:t>
            </a:r>
          </a:p>
        </p:txBody>
      </p:sp>
      <p:sp>
        <p:nvSpPr>
          <p:cNvPr id="42" name="TextBox 41">
            <a:extLst>
              <a:ext uri="{FF2B5EF4-FFF2-40B4-BE49-F238E27FC236}">
                <a16:creationId xmlns:a16="http://schemas.microsoft.com/office/drawing/2014/main" id="{B3A24664-4CB6-4CC0-940E-04750141D123}"/>
              </a:ext>
            </a:extLst>
          </p:cNvPr>
          <p:cNvSpPr txBox="1"/>
          <p:nvPr/>
        </p:nvSpPr>
        <p:spPr>
          <a:xfrm>
            <a:off x="5959890" y="2293496"/>
            <a:ext cx="4074837" cy="461665"/>
          </a:xfrm>
          <a:prstGeom prst="rect">
            <a:avLst/>
          </a:prstGeom>
          <a:noFill/>
        </p:spPr>
        <p:txBody>
          <a:bodyPr wrap="square" rtlCol="0">
            <a:spAutoFit/>
          </a:bodyPr>
          <a:lstStyle/>
          <a:p>
            <a:r>
              <a:rPr lang="en-US" sz="1200" dirty="0"/>
              <a:t>Copy csv files from local file system(VM local Unix file system) to HDFS using hdfs dfs put command</a:t>
            </a:r>
          </a:p>
        </p:txBody>
      </p:sp>
      <p:sp>
        <p:nvSpPr>
          <p:cNvPr id="44" name="TextBox 43">
            <a:extLst>
              <a:ext uri="{FF2B5EF4-FFF2-40B4-BE49-F238E27FC236}">
                <a16:creationId xmlns:a16="http://schemas.microsoft.com/office/drawing/2014/main" id="{99F759D8-A52C-42E3-8C15-DC854A390892}"/>
              </a:ext>
            </a:extLst>
          </p:cNvPr>
          <p:cNvSpPr txBox="1"/>
          <p:nvPr/>
        </p:nvSpPr>
        <p:spPr>
          <a:xfrm>
            <a:off x="5983548" y="3213988"/>
            <a:ext cx="4074851" cy="276999"/>
          </a:xfrm>
          <a:prstGeom prst="rect">
            <a:avLst/>
          </a:prstGeom>
          <a:noFill/>
        </p:spPr>
        <p:txBody>
          <a:bodyPr wrap="square" rtlCol="0">
            <a:spAutoFit/>
          </a:bodyPr>
          <a:lstStyle/>
          <a:p>
            <a:r>
              <a:rPr lang="en-US" sz="1200" dirty="0"/>
              <a:t>Creating table schema for csv files and derived tables</a:t>
            </a:r>
          </a:p>
        </p:txBody>
      </p:sp>
      <p:sp>
        <p:nvSpPr>
          <p:cNvPr id="46" name="TextBox 45">
            <a:extLst>
              <a:ext uri="{FF2B5EF4-FFF2-40B4-BE49-F238E27FC236}">
                <a16:creationId xmlns:a16="http://schemas.microsoft.com/office/drawing/2014/main" id="{77725634-FD0B-465F-8AF6-A549F7F4599D}"/>
              </a:ext>
            </a:extLst>
          </p:cNvPr>
          <p:cNvSpPr txBox="1"/>
          <p:nvPr/>
        </p:nvSpPr>
        <p:spPr>
          <a:xfrm>
            <a:off x="5983548" y="3860231"/>
            <a:ext cx="4051174" cy="646331"/>
          </a:xfrm>
          <a:prstGeom prst="rect">
            <a:avLst/>
          </a:prstGeom>
          <a:noFill/>
        </p:spPr>
        <p:txBody>
          <a:bodyPr wrap="square" rtlCol="0">
            <a:spAutoFit/>
          </a:bodyPr>
          <a:lstStyle/>
          <a:p>
            <a:r>
              <a:rPr lang="en-US" sz="1200" dirty="0"/>
              <a:t>Loading data from HDFS to HIVE tables using LOAD DATA INPATH. Loading data of the table “</a:t>
            </a:r>
            <a:r>
              <a:rPr lang="en-US" sz="1200" dirty="0" err="1"/>
              <a:t>riskfactor</a:t>
            </a:r>
            <a:r>
              <a:rPr lang="en-US" sz="1200" dirty="0"/>
              <a:t>” using PIG</a:t>
            </a:r>
          </a:p>
        </p:txBody>
      </p:sp>
      <p:sp>
        <p:nvSpPr>
          <p:cNvPr id="48" name="TextBox 47">
            <a:extLst>
              <a:ext uri="{FF2B5EF4-FFF2-40B4-BE49-F238E27FC236}">
                <a16:creationId xmlns:a16="http://schemas.microsoft.com/office/drawing/2014/main" id="{F783E177-A8CA-4C2F-9527-20CF0DA04457}"/>
              </a:ext>
            </a:extLst>
          </p:cNvPr>
          <p:cNvSpPr txBox="1"/>
          <p:nvPr/>
        </p:nvSpPr>
        <p:spPr>
          <a:xfrm>
            <a:off x="5983548" y="5755885"/>
            <a:ext cx="4051174" cy="461665"/>
          </a:xfrm>
          <a:prstGeom prst="rect">
            <a:avLst/>
          </a:prstGeom>
          <a:noFill/>
        </p:spPr>
        <p:txBody>
          <a:bodyPr wrap="square" rtlCol="0">
            <a:spAutoFit/>
          </a:bodyPr>
          <a:lstStyle/>
          <a:p>
            <a:r>
              <a:rPr lang="en-US" sz="1200" dirty="0"/>
              <a:t>Download ODBC drivers and connect to Cloudera Hadoop,  Impala using localhost ip address </a:t>
            </a:r>
          </a:p>
        </p:txBody>
      </p:sp>
      <p:cxnSp>
        <p:nvCxnSpPr>
          <p:cNvPr id="24" name="Straight Arrow Connector 23">
            <a:extLst>
              <a:ext uri="{FF2B5EF4-FFF2-40B4-BE49-F238E27FC236}">
                <a16:creationId xmlns:a16="http://schemas.microsoft.com/office/drawing/2014/main" id="{4BD916EE-DC5A-405E-B273-C0325025C8C3}"/>
              </a:ext>
            </a:extLst>
          </p:cNvPr>
          <p:cNvCxnSpPr/>
          <p:nvPr/>
        </p:nvCxnSpPr>
        <p:spPr>
          <a:xfrm>
            <a:off x="4432800" y="5098830"/>
            <a:ext cx="13937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43B89C4B-20F9-4BFF-B382-F43F6A916E36}"/>
              </a:ext>
            </a:extLst>
          </p:cNvPr>
          <p:cNvSpPr txBox="1"/>
          <p:nvPr/>
        </p:nvSpPr>
        <p:spPr>
          <a:xfrm>
            <a:off x="5995268" y="4800422"/>
            <a:ext cx="4051174" cy="461665"/>
          </a:xfrm>
          <a:prstGeom prst="rect">
            <a:avLst/>
          </a:prstGeom>
          <a:noFill/>
        </p:spPr>
        <p:txBody>
          <a:bodyPr wrap="square" rtlCol="0">
            <a:spAutoFit/>
          </a:bodyPr>
          <a:lstStyle/>
          <a:p>
            <a:r>
              <a:rPr lang="en-US" sz="1200" dirty="0"/>
              <a:t> Using the command INVALIDATE METADATA in IMPALA so that both HIVE and IMPALA are in sync</a:t>
            </a:r>
          </a:p>
        </p:txBody>
      </p:sp>
      <p:sp>
        <p:nvSpPr>
          <p:cNvPr id="26" name="Flowchart: Process 25">
            <a:extLst>
              <a:ext uri="{FF2B5EF4-FFF2-40B4-BE49-F238E27FC236}">
                <a16:creationId xmlns:a16="http://schemas.microsoft.com/office/drawing/2014/main" id="{4D742B88-C7C1-41A7-B288-F0662FC82B10}"/>
              </a:ext>
            </a:extLst>
          </p:cNvPr>
          <p:cNvSpPr/>
          <p:nvPr/>
        </p:nvSpPr>
        <p:spPr>
          <a:xfrm>
            <a:off x="1812526" y="4732617"/>
            <a:ext cx="2362200" cy="71909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Syncing HIVE and IMPALA</a:t>
            </a:r>
          </a:p>
        </p:txBody>
      </p:sp>
    </p:spTree>
    <p:extLst>
      <p:ext uri="{BB962C8B-B14F-4D97-AF65-F5344CB8AC3E}">
        <p14:creationId xmlns:p14="http://schemas.microsoft.com/office/powerpoint/2010/main" val="2281235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1" descr="A truck is parked on the side of a road&#10;&#10;Description automatically generated">
            <a:extLst>
              <a:ext uri="{FF2B5EF4-FFF2-40B4-BE49-F238E27FC236}">
                <a16:creationId xmlns:a16="http://schemas.microsoft.com/office/drawing/2014/main" id="{1749E584-1DE1-483A-9B9E-167FEA869BE7}"/>
              </a:ext>
            </a:extLst>
          </p:cNvPr>
          <p:cNvPicPr>
            <a:picLocks noChangeAspect="1"/>
          </p:cNvPicPr>
          <p:nvPr/>
        </p:nvPicPr>
        <p:blipFill>
          <a:blip r:embed="rId2">
            <a:alphaModFix amt="5000"/>
          </a:blip>
          <a:stretch>
            <a:fillRect/>
          </a:stretch>
        </p:blipFill>
        <p:spPr>
          <a:xfrm>
            <a:off x="-5150" y="2039815"/>
            <a:ext cx="6724705" cy="4818185"/>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3432903" y="436091"/>
            <a:ext cx="5412784"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2">
            <a:extLst>
              <a:ext uri="{FF2B5EF4-FFF2-40B4-BE49-F238E27FC236}">
                <a16:creationId xmlns:a16="http://schemas.microsoft.com/office/drawing/2014/main" id="{BCE06D70-94F4-4738-B13B-05780DA24CE2}"/>
              </a:ext>
            </a:extLst>
          </p:cNvPr>
          <p:cNvSpPr txBox="1">
            <a:spLocks/>
          </p:cNvSpPr>
          <p:nvPr/>
        </p:nvSpPr>
        <p:spPr>
          <a:xfrm>
            <a:off x="6754377" y="2573207"/>
            <a:ext cx="5683405"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000" dirty="0">
                <a:latin typeface="Arial"/>
                <a:cs typeface="Arial"/>
              </a:rPr>
              <a:t>Risk by Truck ID</a:t>
            </a:r>
          </a:p>
          <a:p>
            <a:r>
              <a:rPr lang="en-US" sz="2000" dirty="0">
                <a:latin typeface="Arial"/>
                <a:cs typeface="Arial"/>
              </a:rPr>
              <a:t>Distribution of Risk by Truck ID</a:t>
            </a:r>
          </a:p>
          <a:p>
            <a:r>
              <a:rPr lang="en-US" sz="2000" dirty="0">
                <a:latin typeface="Arial"/>
                <a:cs typeface="Arial"/>
              </a:rPr>
              <a:t>Risk by Cities</a:t>
            </a:r>
          </a:p>
          <a:p>
            <a:r>
              <a:rPr lang="en-US" sz="2000" dirty="0">
                <a:latin typeface="Arial"/>
                <a:cs typeface="Arial"/>
              </a:rPr>
              <a:t>Scatter Plot of Risk and Velocity by Model</a:t>
            </a:r>
          </a:p>
          <a:p>
            <a:r>
              <a:rPr lang="en-US" sz="2000" dirty="0">
                <a:latin typeface="Arial"/>
                <a:cs typeface="Arial"/>
              </a:rPr>
              <a:t>Risk by Events</a:t>
            </a:r>
          </a:p>
          <a:p>
            <a:r>
              <a:rPr lang="en-US" sz="2000" dirty="0">
                <a:latin typeface="Arial"/>
                <a:cs typeface="Arial"/>
              </a:rPr>
              <a:t>Detailed Driving Statistics of the Drivers</a:t>
            </a:r>
          </a:p>
        </p:txBody>
      </p:sp>
      <p:sp>
        <p:nvSpPr>
          <p:cNvPr id="3" name="Content Placeholder 2">
            <a:extLst>
              <a:ext uri="{FF2B5EF4-FFF2-40B4-BE49-F238E27FC236}">
                <a16:creationId xmlns:a16="http://schemas.microsoft.com/office/drawing/2014/main" id="{C618C34E-8E27-4816-9F5B-FAD35C2B4E87}"/>
              </a:ext>
            </a:extLst>
          </p:cNvPr>
          <p:cNvSpPr txBox="1">
            <a:spLocks/>
          </p:cNvSpPr>
          <p:nvPr/>
        </p:nvSpPr>
        <p:spPr>
          <a:xfrm>
            <a:off x="3652149" y="2586217"/>
            <a:ext cx="5683405"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FF0000"/>
              </a:buClr>
              <a:buFont typeface="Wingdings" panose="05000000000000000000" pitchFamily="2" charset="2"/>
              <a:buChar char="§"/>
            </a:pPr>
            <a:r>
              <a:rPr lang="en-US" sz="2000" dirty="0">
                <a:latin typeface="Arial"/>
                <a:cs typeface="Arial"/>
              </a:rPr>
              <a:t>Safe/Unsafe Drivers</a:t>
            </a:r>
          </a:p>
          <a:p>
            <a:pPr>
              <a:buClr>
                <a:srgbClr val="FF0000"/>
              </a:buClr>
              <a:buFont typeface="Wingdings" panose="05000000000000000000" pitchFamily="2" charset="2"/>
              <a:buChar char="§"/>
            </a:pPr>
            <a:r>
              <a:rPr lang="en-US" sz="2000" dirty="0">
                <a:latin typeface="Arial"/>
                <a:cs typeface="Arial"/>
              </a:rPr>
              <a:t>Top X% of Drivers</a:t>
            </a:r>
          </a:p>
          <a:p>
            <a:pPr>
              <a:buClr>
                <a:srgbClr val="FF0000"/>
              </a:buClr>
              <a:buFont typeface="Wingdings" panose="05000000000000000000" pitchFamily="2" charset="2"/>
              <a:buChar char="§"/>
            </a:pPr>
            <a:r>
              <a:rPr lang="en-US" sz="2000" dirty="0">
                <a:latin typeface="Arial"/>
                <a:cs typeface="Arial"/>
              </a:rPr>
              <a:t>Model</a:t>
            </a:r>
            <a:endParaRPr lang="en-US" dirty="0"/>
          </a:p>
          <a:p>
            <a:pPr>
              <a:buClr>
                <a:srgbClr val="FF0000"/>
              </a:buClr>
              <a:buFont typeface="Wingdings" panose="05000000000000000000" pitchFamily="2" charset="2"/>
              <a:buChar char="§"/>
            </a:pPr>
            <a:r>
              <a:rPr lang="en-US" sz="2000" dirty="0">
                <a:latin typeface="Arial"/>
                <a:cs typeface="Arial"/>
              </a:rPr>
              <a:t>City</a:t>
            </a:r>
          </a:p>
          <a:p>
            <a:pPr>
              <a:buClr>
                <a:srgbClr val="FF0000"/>
              </a:buClr>
              <a:buFont typeface="Wingdings" panose="05000000000000000000" pitchFamily="2" charset="2"/>
              <a:buChar char="§"/>
            </a:pPr>
            <a:r>
              <a:rPr lang="en-US" sz="2000" dirty="0">
                <a:latin typeface="Arial"/>
                <a:cs typeface="Arial"/>
              </a:rPr>
              <a:t>Event</a:t>
            </a:r>
            <a:endParaRPr lang="en-US" dirty="0">
              <a:latin typeface="Rockwell" panose="02060603020205020403"/>
              <a:cs typeface="Arial"/>
            </a:endParaRPr>
          </a:p>
          <a:p>
            <a:pPr>
              <a:buClr>
                <a:srgbClr val="FF0000"/>
              </a:buClr>
              <a:buFont typeface="Wingdings" panose="05000000000000000000" pitchFamily="2" charset="2"/>
              <a:buChar char="§"/>
            </a:pPr>
            <a:r>
              <a:rPr lang="en-US" sz="2000" dirty="0">
                <a:latin typeface="Arial"/>
                <a:cs typeface="Arial"/>
              </a:rPr>
              <a:t>Year</a:t>
            </a:r>
            <a:endParaRPr lang="en-US" dirty="0"/>
          </a:p>
          <a:p>
            <a:pPr>
              <a:buClr>
                <a:srgbClr val="FF0000"/>
              </a:buClr>
              <a:buFont typeface="Wingdings" panose="05000000000000000000" pitchFamily="2" charset="2"/>
              <a:buChar char="§"/>
            </a:pPr>
            <a:r>
              <a:rPr lang="en-US" sz="2000" dirty="0">
                <a:latin typeface="Arial"/>
                <a:cs typeface="Arial"/>
              </a:rPr>
              <a:t>Month</a:t>
            </a:r>
          </a:p>
        </p:txBody>
      </p:sp>
      <p:sp>
        <p:nvSpPr>
          <p:cNvPr id="4" name="Content Placeholder 2">
            <a:extLst>
              <a:ext uri="{FF2B5EF4-FFF2-40B4-BE49-F238E27FC236}">
                <a16:creationId xmlns:a16="http://schemas.microsoft.com/office/drawing/2014/main" id="{B5E435F2-7766-4D61-A1D5-FE468DC481DC}"/>
              </a:ext>
            </a:extLst>
          </p:cNvPr>
          <p:cNvSpPr txBox="1">
            <a:spLocks/>
          </p:cNvSpPr>
          <p:nvPr/>
        </p:nvSpPr>
        <p:spPr>
          <a:xfrm>
            <a:off x="3652149" y="1898558"/>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500" b="1" i="1" dirty="0">
                <a:latin typeface="Arial"/>
                <a:cs typeface="Arial"/>
              </a:rPr>
              <a:t>Filters</a:t>
            </a:r>
          </a:p>
        </p:txBody>
      </p:sp>
      <p:sp>
        <p:nvSpPr>
          <p:cNvPr id="5" name="Content Placeholder 2">
            <a:extLst>
              <a:ext uri="{FF2B5EF4-FFF2-40B4-BE49-F238E27FC236}">
                <a16:creationId xmlns:a16="http://schemas.microsoft.com/office/drawing/2014/main" id="{F8E5E27D-61C3-4E6F-A573-1D71D3BA8FC2}"/>
              </a:ext>
            </a:extLst>
          </p:cNvPr>
          <p:cNvSpPr txBox="1">
            <a:spLocks/>
          </p:cNvSpPr>
          <p:nvPr/>
        </p:nvSpPr>
        <p:spPr>
          <a:xfrm>
            <a:off x="6767387" y="1898558"/>
            <a:ext cx="5683405" cy="321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500" b="1" i="1" dirty="0">
                <a:latin typeface="Arial"/>
                <a:cs typeface="Arial"/>
              </a:rPr>
              <a:t>Charts</a:t>
            </a:r>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631825"/>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Visualization Overview</a:t>
            </a:r>
          </a:p>
        </p:txBody>
      </p:sp>
    </p:spTree>
    <p:extLst>
      <p:ext uri="{BB962C8B-B14F-4D97-AF65-F5344CB8AC3E}">
        <p14:creationId xmlns:p14="http://schemas.microsoft.com/office/powerpoint/2010/main" val="3237104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1" descr="A truck is parked on the side of a road&#10;&#10;Description automatically generated">
            <a:extLst>
              <a:ext uri="{FF2B5EF4-FFF2-40B4-BE49-F238E27FC236}">
                <a16:creationId xmlns:a16="http://schemas.microsoft.com/office/drawing/2014/main" id="{1749E584-1DE1-483A-9B9E-167FEA869BE7}"/>
              </a:ext>
            </a:extLst>
          </p:cNvPr>
          <p:cNvPicPr>
            <a:picLocks noChangeAspect="1"/>
          </p:cNvPicPr>
          <p:nvPr/>
        </p:nvPicPr>
        <p:blipFill>
          <a:blip r:embed="rId2">
            <a:alphaModFix amt="5000"/>
          </a:blip>
          <a:stretch>
            <a:fillRect/>
          </a:stretch>
        </p:blipFill>
        <p:spPr>
          <a:xfrm>
            <a:off x="-5150" y="2039815"/>
            <a:ext cx="6724705" cy="4818185"/>
          </a:xfrm>
          <a:prstGeom prst="rect">
            <a:avLst/>
          </a:prstGeom>
        </p:spPr>
      </p:pic>
      <p:sp>
        <p:nvSpPr>
          <p:cNvPr id="8" name="Rectangle 7">
            <a:extLst>
              <a:ext uri="{FF2B5EF4-FFF2-40B4-BE49-F238E27FC236}">
                <a16:creationId xmlns:a16="http://schemas.microsoft.com/office/drawing/2014/main" id="{536C9C40-927C-492F-9649-A43B302A8F3F}"/>
              </a:ext>
            </a:extLst>
          </p:cNvPr>
          <p:cNvSpPr/>
          <p:nvPr/>
        </p:nvSpPr>
        <p:spPr>
          <a:xfrm>
            <a:off x="3019926" y="436091"/>
            <a:ext cx="6196263" cy="91668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2">
            <a:extLst>
              <a:ext uri="{FF2B5EF4-FFF2-40B4-BE49-F238E27FC236}">
                <a16:creationId xmlns:a16="http://schemas.microsoft.com/office/drawing/2014/main" id="{BCE06D70-94F4-4738-B13B-05780DA24CE2}"/>
              </a:ext>
            </a:extLst>
          </p:cNvPr>
          <p:cNvSpPr txBox="1">
            <a:spLocks/>
          </p:cNvSpPr>
          <p:nvPr/>
        </p:nvSpPr>
        <p:spPr>
          <a:xfrm>
            <a:off x="3356811" y="2070356"/>
            <a:ext cx="8253663" cy="308188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000" dirty="0">
                <a:latin typeface="Arial"/>
                <a:cs typeface="Arial"/>
              </a:rPr>
              <a:t>Truck id = driver id and will always remain so. Hence risk by truck is the same as risk by driver.</a:t>
            </a:r>
          </a:p>
          <a:p>
            <a:r>
              <a:rPr lang="en-US" sz="2000" dirty="0">
                <a:latin typeface="Arial"/>
                <a:cs typeface="Arial"/>
              </a:rPr>
              <a:t>Risk factor is defined as events/total miles.</a:t>
            </a:r>
          </a:p>
          <a:p>
            <a:r>
              <a:rPr lang="en-US" sz="2000" dirty="0">
                <a:latin typeface="Arial"/>
                <a:cs typeface="Arial"/>
              </a:rPr>
              <a:t>The dashboard does not take into consideration those trucks who do not have events tied to them. We ensured this by doing an inner join with the </a:t>
            </a:r>
            <a:r>
              <a:rPr lang="en-US" sz="2000" dirty="0" err="1">
                <a:latin typeface="Arial"/>
                <a:cs typeface="Arial"/>
              </a:rPr>
              <a:t>riskfactor</a:t>
            </a:r>
            <a:r>
              <a:rPr lang="en-US" sz="2000" dirty="0">
                <a:latin typeface="Arial"/>
                <a:cs typeface="Arial"/>
              </a:rPr>
              <a:t> table.</a:t>
            </a:r>
          </a:p>
        </p:txBody>
      </p:sp>
      <p:sp>
        <p:nvSpPr>
          <p:cNvPr id="7" name="Title 1">
            <a:extLst>
              <a:ext uri="{FF2B5EF4-FFF2-40B4-BE49-F238E27FC236}">
                <a16:creationId xmlns:a16="http://schemas.microsoft.com/office/drawing/2014/main" id="{D76CF866-9691-48CC-AF9D-DBFD68D27326}"/>
              </a:ext>
            </a:extLst>
          </p:cNvPr>
          <p:cNvSpPr txBox="1">
            <a:spLocks/>
          </p:cNvSpPr>
          <p:nvPr/>
        </p:nvSpPr>
        <p:spPr>
          <a:xfrm>
            <a:off x="838200" y="631825"/>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b="1" i="1" dirty="0">
                <a:solidFill>
                  <a:schemeClr val="bg1"/>
                </a:solidFill>
                <a:latin typeface="Arial"/>
                <a:cs typeface="Calibri Light"/>
              </a:rPr>
              <a:t>Visualization Assumptions</a:t>
            </a:r>
          </a:p>
        </p:txBody>
      </p:sp>
    </p:spTree>
    <p:extLst>
      <p:ext uri="{BB962C8B-B14F-4D97-AF65-F5344CB8AC3E}">
        <p14:creationId xmlns:p14="http://schemas.microsoft.com/office/powerpoint/2010/main" val="156208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andicam 2020-07-29 17-44-19-061">
            <a:hlinkClick r:id="" action="ppaction://media"/>
            <a:extLst>
              <a:ext uri="{FF2B5EF4-FFF2-40B4-BE49-F238E27FC236}">
                <a16:creationId xmlns:a16="http://schemas.microsoft.com/office/drawing/2014/main" id="{D66BF6E4-D618-4455-BB4B-D441F5333AC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7456" y="1158260"/>
            <a:ext cx="9652760" cy="5371861"/>
          </a:xfrm>
          <a:prstGeom prst="rect">
            <a:avLst/>
          </a:prstGeom>
        </p:spPr>
      </p:pic>
      <p:sp>
        <p:nvSpPr>
          <p:cNvPr id="3" name="Rectangle 2">
            <a:extLst>
              <a:ext uri="{FF2B5EF4-FFF2-40B4-BE49-F238E27FC236}">
                <a16:creationId xmlns:a16="http://schemas.microsoft.com/office/drawing/2014/main" id="{4ECF57A7-C29A-445C-90CA-87A375F6EF31}"/>
              </a:ext>
            </a:extLst>
          </p:cNvPr>
          <p:cNvSpPr/>
          <p:nvPr/>
        </p:nvSpPr>
        <p:spPr>
          <a:xfrm>
            <a:off x="3874168" y="327879"/>
            <a:ext cx="4319337" cy="7068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F8CF1E23-15D7-493F-9AD9-6F6AA230DF8F}"/>
              </a:ext>
            </a:extLst>
          </p:cNvPr>
          <p:cNvSpPr txBox="1">
            <a:spLocks/>
          </p:cNvSpPr>
          <p:nvPr/>
        </p:nvSpPr>
        <p:spPr>
          <a:xfrm>
            <a:off x="816142" y="451420"/>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sz="3500" b="1" i="1" dirty="0">
                <a:solidFill>
                  <a:schemeClr val="bg1"/>
                </a:solidFill>
                <a:latin typeface="Arial"/>
                <a:cs typeface="Calibri Light"/>
              </a:rPr>
              <a:t>Dashboard in action</a:t>
            </a:r>
          </a:p>
        </p:txBody>
      </p:sp>
    </p:spTree>
    <p:extLst>
      <p:ext uri="{BB962C8B-B14F-4D97-AF65-F5344CB8AC3E}">
        <p14:creationId xmlns:p14="http://schemas.microsoft.com/office/powerpoint/2010/main" val="3397845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7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video game&#10;&#10;Description automatically generated">
            <a:extLst>
              <a:ext uri="{FF2B5EF4-FFF2-40B4-BE49-F238E27FC236}">
                <a16:creationId xmlns:a16="http://schemas.microsoft.com/office/drawing/2014/main" id="{1324D054-71CE-4488-9D81-E9A26B214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8864" y="1247786"/>
            <a:ext cx="9514271" cy="5371861"/>
          </a:xfrm>
          <a:prstGeom prst="rect">
            <a:avLst/>
          </a:prstGeom>
        </p:spPr>
      </p:pic>
      <p:sp>
        <p:nvSpPr>
          <p:cNvPr id="7" name="Rectangle 6">
            <a:extLst>
              <a:ext uri="{FF2B5EF4-FFF2-40B4-BE49-F238E27FC236}">
                <a16:creationId xmlns:a16="http://schemas.microsoft.com/office/drawing/2014/main" id="{7C8316AE-2DC2-444E-911E-F553532F7936}"/>
              </a:ext>
            </a:extLst>
          </p:cNvPr>
          <p:cNvSpPr/>
          <p:nvPr/>
        </p:nvSpPr>
        <p:spPr>
          <a:xfrm>
            <a:off x="3874168" y="327879"/>
            <a:ext cx="4319337" cy="7068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54501AC0-DA98-40D1-B626-F30E83E0D199}"/>
              </a:ext>
            </a:extLst>
          </p:cNvPr>
          <p:cNvSpPr txBox="1">
            <a:spLocks/>
          </p:cNvSpPr>
          <p:nvPr/>
        </p:nvSpPr>
        <p:spPr>
          <a:xfrm>
            <a:off x="816142" y="451420"/>
            <a:ext cx="10515600" cy="916685"/>
          </a:xfrm>
          <a:prstGeom prst="rect">
            <a:avLst/>
          </a:prstGeom>
        </p:spPr>
        <p:txBody>
          <a:bodyPr anchor="t">
            <a:normAutofit fontScale="97500"/>
          </a:bodyPr>
          <a:lst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a:lstStyle>
          <a:p>
            <a:r>
              <a:rPr lang="en-US" sz="3500" b="1" i="1" dirty="0">
                <a:solidFill>
                  <a:schemeClr val="bg1"/>
                </a:solidFill>
                <a:latin typeface="Arial"/>
                <a:cs typeface="Calibri Light"/>
              </a:rPr>
              <a:t>Unsafe Driver</a:t>
            </a:r>
          </a:p>
        </p:txBody>
      </p:sp>
    </p:spTree>
    <p:extLst>
      <p:ext uri="{BB962C8B-B14F-4D97-AF65-F5344CB8AC3E}">
        <p14:creationId xmlns:p14="http://schemas.microsoft.com/office/powerpoint/2010/main" val="3048397840"/>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TotalTime>
  <Words>367</Words>
  <Application>Microsoft Office PowerPoint</Application>
  <PresentationFormat>Widescreen</PresentationFormat>
  <Paragraphs>45</Paragraphs>
  <Slides>7</Slides>
  <Notes>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Calibri Light</vt:lpstr>
      <vt:lpstr>Grotesque Light</vt:lpstr>
      <vt:lpstr>Impact</vt:lpstr>
      <vt:lpstr>Rockwell</vt:lpstr>
      <vt:lpstr>Segoe UI</vt:lpstr>
      <vt:lpstr>Wingdings</vt:lpstr>
      <vt:lpstr>Atlas</vt:lpstr>
      <vt:lpstr>PowerPoint Presentation</vt:lpstr>
      <vt:lpstr>Problem Statement &amp; Objective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Banegas Mejia, Esther Alejandra</dc:creator>
  <cp:lastModifiedBy>akshata bodhankar</cp:lastModifiedBy>
  <cp:revision>147</cp:revision>
  <dcterms:created xsi:type="dcterms:W3CDTF">2020-07-26T23:15:10Z</dcterms:created>
  <dcterms:modified xsi:type="dcterms:W3CDTF">2020-07-30T23:42:01Z</dcterms:modified>
</cp:coreProperties>
</file>